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73" r:id="rId3"/>
    <p:sldId id="259" r:id="rId4"/>
    <p:sldId id="274" r:id="rId5"/>
    <p:sldId id="275" r:id="rId6"/>
    <p:sldId id="276" r:id="rId7"/>
    <p:sldId id="277" r:id="rId8"/>
    <p:sldId id="278" r:id="rId9"/>
    <p:sldId id="279" r:id="rId10"/>
    <p:sldId id="280" r:id="rId11"/>
  </p:sldIdLst>
  <p:sldSz cx="6858000" cy="9144000" type="screen4x3"/>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in LANDY" initials="AL" lastIdx="0" clrIdx="0">
    <p:extLst>
      <p:ext uri="{19B8F6BF-5375-455C-9EA6-DF929625EA0E}">
        <p15:presenceInfo xmlns:p15="http://schemas.microsoft.com/office/powerpoint/2012/main" userId="Alain LAND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2592" y="7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7E162713-C218-404E-8724-61F23161436D}" type="datetimeFigureOut">
              <a:rPr lang="fr-FR" smtClean="0"/>
              <a:t>17/12/2021</a:t>
            </a:fld>
            <a:endParaRPr lang="fr-FR" dirty="0"/>
          </a:p>
        </p:txBody>
      </p:sp>
      <p:sp>
        <p:nvSpPr>
          <p:cNvPr id="4" name="Espace réservé de l'image des diapositives 3"/>
          <p:cNvSpPr>
            <a:spLocks noGrp="1" noRot="1" noChangeAspect="1"/>
          </p:cNvSpPr>
          <p:nvPr>
            <p:ph type="sldImg" idx="2"/>
          </p:nvPr>
        </p:nvSpPr>
        <p:spPr>
          <a:xfrm>
            <a:off x="3606800" y="514350"/>
            <a:ext cx="1930400" cy="257175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DF2CB9D9-72D0-4469-849D-1AD720A4ABB6}" type="slidenum">
              <a:rPr lang="fr-FR" smtClean="0"/>
              <a:t>‹N°›</a:t>
            </a:fld>
            <a:endParaRPr lang="fr-FR" dirty="0"/>
          </a:p>
        </p:txBody>
      </p:sp>
    </p:spTree>
    <p:extLst>
      <p:ext uri="{BB962C8B-B14F-4D97-AF65-F5344CB8AC3E}">
        <p14:creationId xmlns:p14="http://schemas.microsoft.com/office/powerpoint/2010/main" val="267767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2840568"/>
            <a:ext cx="5829300" cy="1960033"/>
          </a:xfrm>
        </p:spPr>
        <p:txBody>
          <a:bodyPr/>
          <a:lstStyle/>
          <a:p>
            <a:r>
              <a:rPr lang="fr-FR"/>
              <a:t>Modifiez le style du titre</a:t>
            </a:r>
          </a:p>
        </p:txBody>
      </p:sp>
      <p:sp>
        <p:nvSpPr>
          <p:cNvPr id="3" name="Sous-titr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89A2595A-BFBB-4272-AA2F-FCD03E1515A9}" type="datetime1">
              <a:rPr lang="fr-FR" smtClean="0"/>
              <a:t>17/12/2021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4F85993-FBF4-41C6-9C02-0D7F65354923}" type="slidenum">
              <a:rPr lang="fr-FR" smtClean="0"/>
              <a:t>‹N°›</a:t>
            </a:fld>
            <a:endParaRPr lang="fr-FR" dirty="0"/>
          </a:p>
        </p:txBody>
      </p:sp>
    </p:spTree>
    <p:extLst>
      <p:ext uri="{BB962C8B-B14F-4D97-AF65-F5344CB8AC3E}">
        <p14:creationId xmlns:p14="http://schemas.microsoft.com/office/powerpoint/2010/main" val="3963909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3A24FA6-DDBB-4599-8BA3-1ADEE46C67A4}" type="datetime1">
              <a:rPr lang="fr-FR" smtClean="0"/>
              <a:t>17/12/2021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4F85993-FBF4-41C6-9C02-0D7F65354923}" type="slidenum">
              <a:rPr lang="fr-FR" smtClean="0"/>
              <a:t>‹N°›</a:t>
            </a:fld>
            <a:endParaRPr lang="fr-FR" dirty="0"/>
          </a:p>
        </p:txBody>
      </p:sp>
    </p:spTree>
    <p:extLst>
      <p:ext uri="{BB962C8B-B14F-4D97-AF65-F5344CB8AC3E}">
        <p14:creationId xmlns:p14="http://schemas.microsoft.com/office/powerpoint/2010/main" val="2018870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72050" y="366185"/>
            <a:ext cx="1543050" cy="7802033"/>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342900" y="366185"/>
            <a:ext cx="4514850" cy="7802033"/>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BB6600B-966C-4825-94E8-FB463656A7FF}" type="datetime1">
              <a:rPr lang="fr-FR" smtClean="0"/>
              <a:t>17/12/2021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4F85993-FBF4-41C6-9C02-0D7F65354923}" type="slidenum">
              <a:rPr lang="fr-FR" smtClean="0"/>
              <a:t>‹N°›</a:t>
            </a:fld>
            <a:endParaRPr lang="fr-FR" dirty="0"/>
          </a:p>
        </p:txBody>
      </p:sp>
    </p:spTree>
    <p:extLst>
      <p:ext uri="{BB962C8B-B14F-4D97-AF65-F5344CB8AC3E}">
        <p14:creationId xmlns:p14="http://schemas.microsoft.com/office/powerpoint/2010/main" val="2667890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5ED284C-AE02-495E-BDA1-E0243777B135}" type="datetime1">
              <a:rPr lang="fr-FR" smtClean="0"/>
              <a:t>17/12/2021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4F85993-FBF4-41C6-9C02-0D7F65354923}" type="slidenum">
              <a:rPr lang="fr-FR" smtClean="0"/>
              <a:t>‹N°›</a:t>
            </a:fld>
            <a:endParaRPr lang="fr-FR" dirty="0"/>
          </a:p>
        </p:txBody>
      </p:sp>
    </p:spTree>
    <p:extLst>
      <p:ext uri="{BB962C8B-B14F-4D97-AF65-F5344CB8AC3E}">
        <p14:creationId xmlns:p14="http://schemas.microsoft.com/office/powerpoint/2010/main" val="2749942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5875867"/>
            <a:ext cx="5829300" cy="1816100"/>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7183784C-4A9A-4D3E-8D34-0377E642225D}" type="datetime1">
              <a:rPr lang="fr-FR" smtClean="0"/>
              <a:t>17/12/2021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4F85993-FBF4-41C6-9C02-0D7F65354923}" type="slidenum">
              <a:rPr lang="fr-FR" smtClean="0"/>
              <a:t>‹N°›</a:t>
            </a:fld>
            <a:endParaRPr lang="fr-FR" dirty="0"/>
          </a:p>
        </p:txBody>
      </p:sp>
    </p:spTree>
    <p:extLst>
      <p:ext uri="{BB962C8B-B14F-4D97-AF65-F5344CB8AC3E}">
        <p14:creationId xmlns:p14="http://schemas.microsoft.com/office/powerpoint/2010/main" val="3473414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81B2967-34A3-4596-882D-863C3485ABD2}" type="datetime1">
              <a:rPr lang="fr-FR" smtClean="0"/>
              <a:t>17/12/2021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64F85993-FBF4-41C6-9C02-0D7F65354923}" type="slidenum">
              <a:rPr lang="fr-FR" smtClean="0"/>
              <a:t>‹N°›</a:t>
            </a:fld>
            <a:endParaRPr lang="fr-FR" dirty="0"/>
          </a:p>
        </p:txBody>
      </p:sp>
    </p:spTree>
    <p:extLst>
      <p:ext uri="{BB962C8B-B14F-4D97-AF65-F5344CB8AC3E}">
        <p14:creationId xmlns:p14="http://schemas.microsoft.com/office/powerpoint/2010/main" val="3440031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F28AD50F-8BA7-475E-B673-A8153AF1A428}" type="datetime1">
              <a:rPr lang="fr-FR" smtClean="0"/>
              <a:t>17/12/2021</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64F85993-FBF4-41C6-9C02-0D7F65354923}" type="slidenum">
              <a:rPr lang="fr-FR" smtClean="0"/>
              <a:t>‹N°›</a:t>
            </a:fld>
            <a:endParaRPr lang="fr-FR" dirty="0"/>
          </a:p>
        </p:txBody>
      </p:sp>
    </p:spTree>
    <p:extLst>
      <p:ext uri="{BB962C8B-B14F-4D97-AF65-F5344CB8AC3E}">
        <p14:creationId xmlns:p14="http://schemas.microsoft.com/office/powerpoint/2010/main" val="3151648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DEA3AC74-DC75-42CA-8FE1-528EAEE1C9F0}" type="datetime1">
              <a:rPr lang="fr-FR" smtClean="0"/>
              <a:t>17/12/2021</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64F85993-FBF4-41C6-9C02-0D7F65354923}" type="slidenum">
              <a:rPr lang="fr-FR" smtClean="0"/>
              <a:t>‹N°›</a:t>
            </a:fld>
            <a:endParaRPr lang="fr-FR" dirty="0"/>
          </a:p>
        </p:txBody>
      </p:sp>
    </p:spTree>
    <p:extLst>
      <p:ext uri="{BB962C8B-B14F-4D97-AF65-F5344CB8AC3E}">
        <p14:creationId xmlns:p14="http://schemas.microsoft.com/office/powerpoint/2010/main" val="1758741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D4BBD21-E076-477B-A3F1-F635E2F6E466}" type="datetime1">
              <a:rPr lang="fr-FR" smtClean="0"/>
              <a:t>17/12/2021</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64F85993-FBF4-41C6-9C02-0D7F65354923}" type="slidenum">
              <a:rPr lang="fr-FR" smtClean="0"/>
              <a:t>‹N°›</a:t>
            </a:fld>
            <a:endParaRPr lang="fr-FR" dirty="0"/>
          </a:p>
        </p:txBody>
      </p:sp>
    </p:spTree>
    <p:extLst>
      <p:ext uri="{BB962C8B-B14F-4D97-AF65-F5344CB8AC3E}">
        <p14:creationId xmlns:p14="http://schemas.microsoft.com/office/powerpoint/2010/main" val="3292426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64067"/>
            <a:ext cx="2256235" cy="154940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0E02F79-8E73-4C84-88A8-4BC40F1626C5}" type="datetime1">
              <a:rPr lang="fr-FR" smtClean="0"/>
              <a:t>17/12/2021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64F85993-FBF4-41C6-9C02-0D7F65354923}" type="slidenum">
              <a:rPr lang="fr-FR" smtClean="0"/>
              <a:t>‹N°›</a:t>
            </a:fld>
            <a:endParaRPr lang="fr-FR" dirty="0"/>
          </a:p>
        </p:txBody>
      </p:sp>
    </p:spTree>
    <p:extLst>
      <p:ext uri="{BB962C8B-B14F-4D97-AF65-F5344CB8AC3E}">
        <p14:creationId xmlns:p14="http://schemas.microsoft.com/office/powerpoint/2010/main" val="1729011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400800"/>
            <a:ext cx="4114800" cy="755651"/>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582ECB8-687C-4E77-82F2-AD4A5AD71693}" type="datetime1">
              <a:rPr lang="fr-FR" smtClean="0"/>
              <a:t>17/12/2021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64F85993-FBF4-41C6-9C02-0D7F65354923}" type="slidenum">
              <a:rPr lang="fr-FR" smtClean="0"/>
              <a:t>‹N°›</a:t>
            </a:fld>
            <a:endParaRPr lang="fr-FR" dirty="0"/>
          </a:p>
        </p:txBody>
      </p:sp>
    </p:spTree>
    <p:extLst>
      <p:ext uri="{BB962C8B-B14F-4D97-AF65-F5344CB8AC3E}">
        <p14:creationId xmlns:p14="http://schemas.microsoft.com/office/powerpoint/2010/main" val="4236395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03560101-6E25-4EE2-81B3-CECAA8179510}" type="datetime1">
              <a:rPr lang="fr-FR" smtClean="0"/>
              <a:t>17/12/2021</a:t>
            </a:fld>
            <a:endParaRPr lang="fr-FR" dirty="0"/>
          </a:p>
        </p:txBody>
      </p:sp>
      <p:sp>
        <p:nvSpPr>
          <p:cNvPr id="5" name="Espace réservé du pied de page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64F85993-FBF4-41C6-9C02-0D7F65354923}" type="slidenum">
              <a:rPr lang="fr-FR" smtClean="0"/>
              <a:t>‹N°›</a:t>
            </a:fld>
            <a:endParaRPr lang="fr-FR" dirty="0"/>
          </a:p>
        </p:txBody>
      </p:sp>
    </p:spTree>
    <p:extLst>
      <p:ext uri="{BB962C8B-B14F-4D97-AF65-F5344CB8AC3E}">
        <p14:creationId xmlns:p14="http://schemas.microsoft.com/office/powerpoint/2010/main" val="2562862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96684" y="445949"/>
            <a:ext cx="5829300" cy="1512168"/>
          </a:xfrm>
        </p:spPr>
        <p:txBody>
          <a:bodyPr>
            <a:noAutofit/>
          </a:bodyPr>
          <a:lstStyle/>
          <a:p>
            <a:r>
              <a:rPr lang="fr-FR" sz="3200" b="1" dirty="0">
                <a:latin typeface="Gill Sans Ultra Bold" panose="020B0A02020104020203" pitchFamily="34" charset="0"/>
              </a:rPr>
              <a:t>LE PETIT SAPIN MALHEUREUX</a:t>
            </a:r>
          </a:p>
        </p:txBody>
      </p:sp>
      <p:sp>
        <p:nvSpPr>
          <p:cNvPr id="3" name="Sous-titre 2"/>
          <p:cNvSpPr>
            <a:spLocks noGrp="1"/>
          </p:cNvSpPr>
          <p:nvPr>
            <p:ph type="subTitle" idx="1"/>
          </p:nvPr>
        </p:nvSpPr>
        <p:spPr>
          <a:xfrm>
            <a:off x="3164870" y="8442428"/>
            <a:ext cx="3309570" cy="594068"/>
          </a:xfrm>
        </p:spPr>
        <p:txBody>
          <a:bodyPr>
            <a:normAutofit fontScale="62500" lnSpcReduction="20000"/>
          </a:bodyPr>
          <a:lstStyle/>
          <a:p>
            <a:pPr algn="l"/>
            <a:r>
              <a:rPr lang="fr-FR" b="1" dirty="0">
                <a:solidFill>
                  <a:schemeClr val="tx1"/>
                </a:solidFill>
              </a:rPr>
              <a:t>Alain LANDY décembre 2021</a:t>
            </a:r>
          </a:p>
        </p:txBody>
      </p:sp>
      <p:sp>
        <p:nvSpPr>
          <p:cNvPr id="7" name="ZoneTexte 6">
            <a:extLst>
              <a:ext uri="{FF2B5EF4-FFF2-40B4-BE49-F238E27FC236}">
                <a16:creationId xmlns:a16="http://schemas.microsoft.com/office/drawing/2014/main" id="{D3628D60-B5A7-4F1E-B29B-EF8301C61B96}"/>
              </a:ext>
            </a:extLst>
          </p:cNvPr>
          <p:cNvSpPr txBox="1"/>
          <p:nvPr/>
        </p:nvSpPr>
        <p:spPr>
          <a:xfrm>
            <a:off x="3164870" y="7598077"/>
            <a:ext cx="3171702" cy="646331"/>
          </a:xfrm>
          <a:prstGeom prst="rect">
            <a:avLst/>
          </a:prstGeom>
          <a:noFill/>
        </p:spPr>
        <p:txBody>
          <a:bodyPr wrap="none" rtlCol="0">
            <a:spAutoFit/>
          </a:bodyPr>
          <a:lstStyle/>
          <a:p>
            <a:r>
              <a:rPr lang="fr-FR" sz="3600" b="1" dirty="0"/>
              <a:t>Livret à colorier</a:t>
            </a:r>
          </a:p>
        </p:txBody>
      </p:sp>
      <p:grpSp>
        <p:nvGrpSpPr>
          <p:cNvPr id="14" name="Groupe 13">
            <a:extLst>
              <a:ext uri="{FF2B5EF4-FFF2-40B4-BE49-F238E27FC236}">
                <a16:creationId xmlns:a16="http://schemas.microsoft.com/office/drawing/2014/main" id="{EAB3EB47-482B-439B-A527-E1C2CF493B7D}"/>
              </a:ext>
            </a:extLst>
          </p:cNvPr>
          <p:cNvGrpSpPr/>
          <p:nvPr/>
        </p:nvGrpSpPr>
        <p:grpSpPr>
          <a:xfrm>
            <a:off x="1593239" y="2028899"/>
            <a:ext cx="3836189" cy="4513807"/>
            <a:chOff x="1593239" y="2028899"/>
            <a:chExt cx="3836189" cy="4513807"/>
          </a:xfrm>
        </p:grpSpPr>
        <p:pic>
          <p:nvPicPr>
            <p:cNvPr id="6" name="Image 5">
              <a:extLst>
                <a:ext uri="{FF2B5EF4-FFF2-40B4-BE49-F238E27FC236}">
                  <a16:creationId xmlns:a16="http://schemas.microsoft.com/office/drawing/2014/main" id="{889C3F36-7340-48A7-B54D-8A634856091F}"/>
                </a:ext>
              </a:extLst>
            </p:cNvPr>
            <p:cNvPicPr>
              <a:picLocks noChangeAspect="1"/>
            </p:cNvPicPr>
            <p:nvPr/>
          </p:nvPicPr>
          <p:blipFill>
            <a:blip r:embed="rId2"/>
            <a:stretch>
              <a:fillRect/>
            </a:stretch>
          </p:blipFill>
          <p:spPr>
            <a:xfrm>
              <a:off x="1593239" y="2028899"/>
              <a:ext cx="3836189" cy="4513807"/>
            </a:xfrm>
            <a:prstGeom prst="rect">
              <a:avLst/>
            </a:prstGeom>
          </p:spPr>
        </p:pic>
        <p:sp>
          <p:nvSpPr>
            <p:cNvPr id="11" name="Bulle narrative : ronde 10">
              <a:extLst>
                <a:ext uri="{FF2B5EF4-FFF2-40B4-BE49-F238E27FC236}">
                  <a16:creationId xmlns:a16="http://schemas.microsoft.com/office/drawing/2014/main" id="{0F3D32CA-5753-4235-9C09-AF723512D611}"/>
                </a:ext>
              </a:extLst>
            </p:cNvPr>
            <p:cNvSpPr/>
            <p:nvPr/>
          </p:nvSpPr>
          <p:spPr>
            <a:xfrm rot="10566857">
              <a:off x="2865069" y="5583754"/>
              <a:ext cx="119749" cy="362160"/>
            </a:xfrm>
            <a:prstGeom prst="wedgeEllipseCallout">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Bulle narrative : ronde 11">
              <a:extLst>
                <a:ext uri="{FF2B5EF4-FFF2-40B4-BE49-F238E27FC236}">
                  <a16:creationId xmlns:a16="http://schemas.microsoft.com/office/drawing/2014/main" id="{631B6C9B-0933-462D-8897-B26CAE3519D6}"/>
                </a:ext>
              </a:extLst>
            </p:cNvPr>
            <p:cNvSpPr/>
            <p:nvPr/>
          </p:nvSpPr>
          <p:spPr>
            <a:xfrm rot="10566857">
              <a:off x="3945190" y="5583754"/>
              <a:ext cx="119749" cy="362160"/>
            </a:xfrm>
            <a:prstGeom prst="wedgeEllipseCallout">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3" name="ZoneTexte 12">
            <a:extLst>
              <a:ext uri="{FF2B5EF4-FFF2-40B4-BE49-F238E27FC236}">
                <a16:creationId xmlns:a16="http://schemas.microsoft.com/office/drawing/2014/main" id="{7394671C-713C-4B00-AB62-1B2EC52A92D4}"/>
              </a:ext>
            </a:extLst>
          </p:cNvPr>
          <p:cNvSpPr txBox="1"/>
          <p:nvPr/>
        </p:nvSpPr>
        <p:spPr>
          <a:xfrm>
            <a:off x="702805" y="7075152"/>
            <a:ext cx="5503686" cy="369332"/>
          </a:xfrm>
          <a:prstGeom prst="rect">
            <a:avLst/>
          </a:prstGeom>
          <a:noFill/>
        </p:spPr>
        <p:txBody>
          <a:bodyPr wrap="none" rtlCol="0">
            <a:spAutoFit/>
          </a:bodyPr>
          <a:lstStyle/>
          <a:p>
            <a:r>
              <a:rPr lang="fr-FR" b="1" dirty="0"/>
              <a:t>Pour les enfants des régions proches de la forêt de </a:t>
            </a:r>
            <a:r>
              <a:rPr lang="fr-FR" b="1" dirty="0" err="1"/>
              <a:t>Saoû</a:t>
            </a:r>
            <a:endParaRPr lang="fr-FR" b="1" dirty="0"/>
          </a:p>
        </p:txBody>
      </p:sp>
    </p:spTree>
    <p:extLst>
      <p:ext uri="{BB962C8B-B14F-4D97-AF65-F5344CB8AC3E}">
        <p14:creationId xmlns:p14="http://schemas.microsoft.com/office/powerpoint/2010/main" val="1603920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64F85993-FBF4-41C6-9C02-0D7F65354923}" type="slidenum">
              <a:rPr lang="fr-FR" smtClean="0"/>
              <a:t>10</a:t>
            </a:fld>
            <a:endParaRPr lang="fr-FR"/>
          </a:p>
        </p:txBody>
      </p:sp>
      <p:sp>
        <p:nvSpPr>
          <p:cNvPr id="2" name="Rectangle 1">
            <a:extLst>
              <a:ext uri="{FF2B5EF4-FFF2-40B4-BE49-F238E27FC236}">
                <a16:creationId xmlns:a16="http://schemas.microsoft.com/office/drawing/2014/main" id="{628B8AA0-FF2D-48C3-B834-DE024E10FCA1}"/>
              </a:ext>
            </a:extLst>
          </p:cNvPr>
          <p:cNvSpPr/>
          <p:nvPr/>
        </p:nvSpPr>
        <p:spPr>
          <a:xfrm>
            <a:off x="342900" y="4585440"/>
            <a:ext cx="5859118" cy="4045723"/>
          </a:xfrm>
          <a:prstGeom prst="rect">
            <a:avLst/>
          </a:prstGeom>
        </p:spPr>
        <p:txBody>
          <a:bodyPr wrap="square">
            <a:spAutoFit/>
          </a:bodyPr>
          <a:lstStyle/>
          <a:p>
            <a:pPr algn="just">
              <a:lnSpc>
                <a:spcPct val="150000"/>
              </a:lnSpc>
              <a:spcBef>
                <a:spcPts val="600"/>
              </a:spcBef>
              <a:spcAft>
                <a:spcPts val="600"/>
              </a:spcAft>
            </a:pPr>
            <a:r>
              <a:rPr lang="fr-FR" sz="2000" dirty="0"/>
              <a:t>Le petit sapin n’a peut-être plus froid l’hiver et il ne s’enrhume plus, mais, il regrette amèrement le temps où il vivait en pleine terre et en plein air, dans sa grande forêt de </a:t>
            </a:r>
            <a:r>
              <a:rPr lang="fr-FR" sz="2000" dirty="0" err="1"/>
              <a:t>Saoû</a:t>
            </a:r>
            <a:r>
              <a:rPr lang="fr-FR" sz="2000" dirty="0"/>
              <a:t> avec ses frères et tous les animaux qui y vivent.</a:t>
            </a:r>
          </a:p>
          <a:p>
            <a:pPr algn="just">
              <a:lnSpc>
                <a:spcPct val="150000"/>
              </a:lnSpc>
              <a:spcBef>
                <a:spcPts val="600"/>
              </a:spcBef>
              <a:spcAft>
                <a:spcPts val="600"/>
              </a:spcAft>
            </a:pPr>
            <a:r>
              <a:rPr lang="fr-FR" sz="2000" i="1" dirty="0"/>
              <a:t>« L'homme se doit d'être le gardien de la nature, non son propriétaire ». Philippe St Marc</a:t>
            </a:r>
          </a:p>
          <a:p>
            <a:pPr algn="just">
              <a:lnSpc>
                <a:spcPct val="150000"/>
              </a:lnSpc>
              <a:spcBef>
                <a:spcPts val="600"/>
              </a:spcBef>
              <a:spcAft>
                <a:spcPts val="600"/>
              </a:spcAft>
            </a:pPr>
            <a:r>
              <a:rPr lang="fr-FR" sz="2000" dirty="0"/>
              <a:t>Joyeux Noël à tous.</a:t>
            </a:r>
          </a:p>
        </p:txBody>
      </p:sp>
      <p:sp>
        <p:nvSpPr>
          <p:cNvPr id="14" name="Forme libre : forme 13">
            <a:extLst>
              <a:ext uri="{FF2B5EF4-FFF2-40B4-BE49-F238E27FC236}">
                <a16:creationId xmlns:a16="http://schemas.microsoft.com/office/drawing/2014/main" id="{30185DA1-E675-4B0C-8960-66DDC00A1ED7}"/>
              </a:ext>
            </a:extLst>
          </p:cNvPr>
          <p:cNvSpPr/>
          <p:nvPr/>
        </p:nvSpPr>
        <p:spPr>
          <a:xfrm>
            <a:off x="3321698" y="3116424"/>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orme libre : forme 14">
            <a:extLst>
              <a:ext uri="{FF2B5EF4-FFF2-40B4-BE49-F238E27FC236}">
                <a16:creationId xmlns:a16="http://schemas.microsoft.com/office/drawing/2014/main" id="{22B3AE2C-35A0-4F3D-AE91-11196A2CC2A5}"/>
              </a:ext>
            </a:extLst>
          </p:cNvPr>
          <p:cNvSpPr/>
          <p:nvPr/>
        </p:nvSpPr>
        <p:spPr>
          <a:xfrm>
            <a:off x="3340359" y="3079102"/>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pic>
        <p:nvPicPr>
          <p:cNvPr id="3" name="Image 2">
            <a:extLst>
              <a:ext uri="{FF2B5EF4-FFF2-40B4-BE49-F238E27FC236}">
                <a16:creationId xmlns:a16="http://schemas.microsoft.com/office/drawing/2014/main" id="{D7FF4AC9-7C28-4BE9-A89A-742AAA5485D2}"/>
              </a:ext>
            </a:extLst>
          </p:cNvPr>
          <p:cNvPicPr>
            <a:picLocks noChangeAspect="1"/>
          </p:cNvPicPr>
          <p:nvPr/>
        </p:nvPicPr>
        <p:blipFill rotWithShape="1">
          <a:blip r:embed="rId2"/>
          <a:srcRect l="3800" t="11346" r="3800" b="3912"/>
          <a:stretch/>
        </p:blipFill>
        <p:spPr>
          <a:xfrm>
            <a:off x="538574" y="512837"/>
            <a:ext cx="5780852" cy="37444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72706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B66CCF2-F93C-4401-A662-F9F1A9B47088}"/>
              </a:ext>
            </a:extLst>
          </p:cNvPr>
          <p:cNvPicPr>
            <a:picLocks noChangeAspect="1"/>
          </p:cNvPicPr>
          <p:nvPr/>
        </p:nvPicPr>
        <p:blipFill>
          <a:blip r:embed="rId2"/>
          <a:stretch>
            <a:fillRect/>
          </a:stretch>
        </p:blipFill>
        <p:spPr>
          <a:xfrm>
            <a:off x="2708920" y="3347864"/>
            <a:ext cx="3482692" cy="4929563"/>
          </a:xfrm>
          <a:prstGeom prst="rect">
            <a:avLst/>
          </a:prstGeom>
        </p:spPr>
      </p:pic>
      <p:sp>
        <p:nvSpPr>
          <p:cNvPr id="8" name="Espace réservé du numéro de diapositive 7"/>
          <p:cNvSpPr>
            <a:spLocks noGrp="1"/>
          </p:cNvSpPr>
          <p:nvPr>
            <p:ph type="sldNum" sz="quarter" idx="12"/>
          </p:nvPr>
        </p:nvSpPr>
        <p:spPr/>
        <p:txBody>
          <a:bodyPr/>
          <a:lstStyle/>
          <a:p>
            <a:fld id="{64F85993-FBF4-41C6-9C02-0D7F65354923}" type="slidenum">
              <a:rPr lang="fr-FR" smtClean="0"/>
              <a:t>2</a:t>
            </a:fld>
            <a:endParaRPr lang="fr-FR"/>
          </a:p>
        </p:txBody>
      </p:sp>
      <p:sp>
        <p:nvSpPr>
          <p:cNvPr id="2" name="Rectangle 1">
            <a:extLst>
              <a:ext uri="{FF2B5EF4-FFF2-40B4-BE49-F238E27FC236}">
                <a16:creationId xmlns:a16="http://schemas.microsoft.com/office/drawing/2014/main" id="{628B8AA0-FF2D-48C3-B834-DE024E10FCA1}"/>
              </a:ext>
            </a:extLst>
          </p:cNvPr>
          <p:cNvSpPr/>
          <p:nvPr/>
        </p:nvSpPr>
        <p:spPr>
          <a:xfrm>
            <a:off x="404664" y="480937"/>
            <a:ext cx="3888432" cy="4199611"/>
          </a:xfrm>
          <a:prstGeom prst="rect">
            <a:avLst/>
          </a:prstGeom>
        </p:spPr>
        <p:txBody>
          <a:bodyPr wrap="square">
            <a:spAutoFit/>
          </a:bodyPr>
          <a:lstStyle/>
          <a:p>
            <a:pPr>
              <a:lnSpc>
                <a:spcPct val="150000"/>
              </a:lnSpc>
              <a:spcBef>
                <a:spcPts val="600"/>
              </a:spcBef>
              <a:spcAft>
                <a:spcPts val="600"/>
              </a:spcAft>
            </a:pPr>
            <a:r>
              <a:rPr lang="fr-FR" sz="2000" dirty="0"/>
              <a:t>J'ai trouvé la graine d’une histoire,</a:t>
            </a:r>
          </a:p>
          <a:p>
            <a:pPr>
              <a:lnSpc>
                <a:spcPct val="150000"/>
              </a:lnSpc>
              <a:spcBef>
                <a:spcPts val="600"/>
              </a:spcBef>
              <a:spcAft>
                <a:spcPts val="600"/>
              </a:spcAft>
            </a:pPr>
            <a:r>
              <a:rPr lang="fr-FR" sz="2000" dirty="0"/>
              <a:t>Je l'ai plantée dans ma mémoire,</a:t>
            </a:r>
          </a:p>
          <a:p>
            <a:pPr>
              <a:lnSpc>
                <a:spcPct val="150000"/>
              </a:lnSpc>
              <a:spcBef>
                <a:spcPts val="600"/>
              </a:spcBef>
              <a:spcAft>
                <a:spcPts val="600"/>
              </a:spcAft>
            </a:pPr>
            <a:r>
              <a:rPr lang="fr-FR" sz="2000" dirty="0"/>
              <a:t>Elle a germé, poussé, fleuri,</a:t>
            </a:r>
          </a:p>
          <a:p>
            <a:pPr>
              <a:lnSpc>
                <a:spcPct val="150000"/>
              </a:lnSpc>
              <a:spcBef>
                <a:spcPts val="600"/>
              </a:spcBef>
              <a:spcAft>
                <a:spcPts val="600"/>
              </a:spcAft>
            </a:pPr>
            <a:r>
              <a:rPr lang="fr-FR" sz="2000" dirty="0"/>
              <a:t>Je vous en offre tous les fruits.</a:t>
            </a:r>
          </a:p>
          <a:p>
            <a:pPr>
              <a:lnSpc>
                <a:spcPct val="150000"/>
              </a:lnSpc>
              <a:spcBef>
                <a:spcPts val="600"/>
              </a:spcBef>
              <a:spcAft>
                <a:spcPts val="600"/>
              </a:spcAft>
            </a:pPr>
            <a:r>
              <a:rPr lang="fr-FR" sz="2000" dirty="0"/>
              <a:t> A votre tour plantez-la </a:t>
            </a:r>
          </a:p>
          <a:p>
            <a:pPr>
              <a:lnSpc>
                <a:spcPct val="150000"/>
              </a:lnSpc>
              <a:spcBef>
                <a:spcPts val="600"/>
              </a:spcBef>
              <a:spcAft>
                <a:spcPts val="600"/>
              </a:spcAft>
            </a:pPr>
            <a:r>
              <a:rPr lang="fr-FR" sz="2000" dirty="0"/>
              <a:t>Et la chaîne continuera…</a:t>
            </a:r>
          </a:p>
          <a:p>
            <a:pPr>
              <a:lnSpc>
                <a:spcPct val="150000"/>
              </a:lnSpc>
              <a:spcBef>
                <a:spcPts val="600"/>
              </a:spcBef>
              <a:spcAft>
                <a:spcPts val="600"/>
              </a:spcAft>
            </a:pPr>
            <a:endParaRPr lang="fr-FR" sz="2000" dirty="0"/>
          </a:p>
        </p:txBody>
      </p:sp>
    </p:spTree>
    <p:extLst>
      <p:ext uri="{BB962C8B-B14F-4D97-AF65-F5344CB8AC3E}">
        <p14:creationId xmlns:p14="http://schemas.microsoft.com/office/powerpoint/2010/main" val="2957071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64F85993-FBF4-41C6-9C02-0D7F65354923}" type="slidenum">
              <a:rPr lang="fr-FR" smtClean="0"/>
              <a:t>3</a:t>
            </a:fld>
            <a:endParaRPr lang="fr-FR"/>
          </a:p>
        </p:txBody>
      </p:sp>
      <p:sp>
        <p:nvSpPr>
          <p:cNvPr id="2" name="Rectangle 1">
            <a:extLst>
              <a:ext uri="{FF2B5EF4-FFF2-40B4-BE49-F238E27FC236}">
                <a16:creationId xmlns:a16="http://schemas.microsoft.com/office/drawing/2014/main" id="{628B8AA0-FF2D-48C3-B834-DE024E10FCA1}"/>
              </a:ext>
            </a:extLst>
          </p:cNvPr>
          <p:cNvSpPr/>
          <p:nvPr/>
        </p:nvSpPr>
        <p:spPr>
          <a:xfrm>
            <a:off x="499441" y="5659288"/>
            <a:ext cx="5859118" cy="2968505"/>
          </a:xfrm>
          <a:prstGeom prst="rect">
            <a:avLst/>
          </a:prstGeom>
        </p:spPr>
        <p:txBody>
          <a:bodyPr wrap="square">
            <a:spAutoFit/>
          </a:bodyPr>
          <a:lstStyle/>
          <a:p>
            <a:pPr algn="just">
              <a:lnSpc>
                <a:spcPct val="150000"/>
              </a:lnSpc>
              <a:spcBef>
                <a:spcPts val="600"/>
              </a:spcBef>
              <a:spcAft>
                <a:spcPts val="600"/>
              </a:spcAft>
            </a:pPr>
            <a:r>
              <a:rPr lang="fr-FR" sz="2000" dirty="0"/>
              <a:t>Presque au sommet de la forêt de </a:t>
            </a:r>
            <a:r>
              <a:rPr lang="fr-FR" sz="2000" dirty="0" err="1"/>
              <a:t>Saoû</a:t>
            </a:r>
            <a:r>
              <a:rPr lang="fr-FR" sz="2000" dirty="0"/>
              <a:t>, Il était une fois, un petit sapin qui n'aimait ni le froid ni la neige.</a:t>
            </a:r>
          </a:p>
          <a:p>
            <a:pPr algn="just">
              <a:lnSpc>
                <a:spcPct val="150000"/>
              </a:lnSpc>
              <a:spcBef>
                <a:spcPts val="600"/>
              </a:spcBef>
              <a:spcAft>
                <a:spcPts val="600"/>
              </a:spcAft>
            </a:pPr>
            <a:r>
              <a:rPr lang="fr-FR" sz="2000" dirty="0"/>
              <a:t>Malheureusement pour lui, ici, dans sa forêt natale, durant une grande partie de l’hiver, il gelait tous les jours et d’énormes flocons tombaient pour recouvrir en permanence le sol d’un épais manteau blanc.</a:t>
            </a:r>
          </a:p>
        </p:txBody>
      </p:sp>
      <p:sp>
        <p:nvSpPr>
          <p:cNvPr id="14" name="Forme libre : forme 13">
            <a:extLst>
              <a:ext uri="{FF2B5EF4-FFF2-40B4-BE49-F238E27FC236}">
                <a16:creationId xmlns:a16="http://schemas.microsoft.com/office/drawing/2014/main" id="{30185DA1-E675-4B0C-8960-66DDC00A1ED7}"/>
              </a:ext>
            </a:extLst>
          </p:cNvPr>
          <p:cNvSpPr/>
          <p:nvPr/>
        </p:nvSpPr>
        <p:spPr>
          <a:xfrm>
            <a:off x="3321698" y="3116424"/>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orme libre : forme 14">
            <a:extLst>
              <a:ext uri="{FF2B5EF4-FFF2-40B4-BE49-F238E27FC236}">
                <a16:creationId xmlns:a16="http://schemas.microsoft.com/office/drawing/2014/main" id="{22B3AE2C-35A0-4F3D-AE91-11196A2CC2A5}"/>
              </a:ext>
            </a:extLst>
          </p:cNvPr>
          <p:cNvSpPr/>
          <p:nvPr/>
        </p:nvSpPr>
        <p:spPr>
          <a:xfrm>
            <a:off x="3340359" y="3079102"/>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pic>
        <p:nvPicPr>
          <p:cNvPr id="9" name="Image 8">
            <a:extLst>
              <a:ext uri="{FF2B5EF4-FFF2-40B4-BE49-F238E27FC236}">
                <a16:creationId xmlns:a16="http://schemas.microsoft.com/office/drawing/2014/main" id="{85781851-DEEF-46C8-BC13-4F18B8975282}"/>
              </a:ext>
            </a:extLst>
          </p:cNvPr>
          <p:cNvPicPr>
            <a:picLocks noChangeAspect="1"/>
          </p:cNvPicPr>
          <p:nvPr/>
        </p:nvPicPr>
        <p:blipFill>
          <a:blip r:embed="rId2"/>
          <a:stretch>
            <a:fillRect/>
          </a:stretch>
        </p:blipFill>
        <p:spPr>
          <a:xfrm>
            <a:off x="623544" y="519250"/>
            <a:ext cx="5905129" cy="477283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684663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15AEFA54-F1D2-4CE5-AC2C-320A354B2E0E}"/>
              </a:ext>
            </a:extLst>
          </p:cNvPr>
          <p:cNvPicPr>
            <a:picLocks noChangeAspect="1"/>
          </p:cNvPicPr>
          <p:nvPr/>
        </p:nvPicPr>
        <p:blipFill>
          <a:blip r:embed="rId2"/>
          <a:stretch>
            <a:fillRect/>
          </a:stretch>
        </p:blipFill>
        <p:spPr>
          <a:xfrm>
            <a:off x="2285714" y="860008"/>
            <a:ext cx="4175235" cy="2665091"/>
          </a:xfrm>
          <a:prstGeom prst="rect">
            <a:avLst/>
          </a:prstGeom>
        </p:spPr>
      </p:pic>
      <p:pic>
        <p:nvPicPr>
          <p:cNvPr id="10" name="Image 9">
            <a:extLst>
              <a:ext uri="{FF2B5EF4-FFF2-40B4-BE49-F238E27FC236}">
                <a16:creationId xmlns:a16="http://schemas.microsoft.com/office/drawing/2014/main" id="{B95F226E-C486-4615-91CE-FCCDC15CE1C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2941" r="99510">
                        <a14:foregroundMark x1="26225" y1="51071" x2="31618" y2="21071"/>
                        <a14:foregroundMark x1="62010" y1="63214" x2="69853" y2="27857"/>
                      </a14:backgroundRemoval>
                    </a14:imgEffect>
                  </a14:imgLayer>
                </a14:imgProps>
              </a:ext>
            </a:extLst>
          </a:blip>
          <a:stretch>
            <a:fillRect/>
          </a:stretch>
        </p:blipFill>
        <p:spPr>
          <a:xfrm>
            <a:off x="547680" y="833233"/>
            <a:ext cx="2416209" cy="2479531"/>
          </a:xfrm>
          <a:prstGeom prst="rect">
            <a:avLst/>
          </a:prstGeom>
        </p:spPr>
      </p:pic>
      <p:sp>
        <p:nvSpPr>
          <p:cNvPr id="8" name="Espace réservé du numéro de diapositive 7"/>
          <p:cNvSpPr>
            <a:spLocks noGrp="1"/>
          </p:cNvSpPr>
          <p:nvPr>
            <p:ph type="sldNum" sz="quarter" idx="12"/>
          </p:nvPr>
        </p:nvSpPr>
        <p:spPr/>
        <p:txBody>
          <a:bodyPr/>
          <a:lstStyle/>
          <a:p>
            <a:fld id="{64F85993-FBF4-41C6-9C02-0D7F65354923}" type="slidenum">
              <a:rPr lang="fr-FR" smtClean="0"/>
              <a:t>4</a:t>
            </a:fld>
            <a:endParaRPr lang="fr-FR"/>
          </a:p>
        </p:txBody>
      </p:sp>
      <p:sp>
        <p:nvSpPr>
          <p:cNvPr id="2" name="Rectangle 1">
            <a:extLst>
              <a:ext uri="{FF2B5EF4-FFF2-40B4-BE49-F238E27FC236}">
                <a16:creationId xmlns:a16="http://schemas.microsoft.com/office/drawing/2014/main" id="{628B8AA0-FF2D-48C3-B834-DE024E10FCA1}"/>
              </a:ext>
            </a:extLst>
          </p:cNvPr>
          <p:cNvSpPr/>
          <p:nvPr/>
        </p:nvSpPr>
        <p:spPr>
          <a:xfrm>
            <a:off x="547680" y="3512726"/>
            <a:ext cx="5859118" cy="5122941"/>
          </a:xfrm>
          <a:prstGeom prst="rect">
            <a:avLst/>
          </a:prstGeom>
        </p:spPr>
        <p:txBody>
          <a:bodyPr wrap="square">
            <a:spAutoFit/>
          </a:bodyPr>
          <a:lstStyle/>
          <a:p>
            <a:pPr algn="just">
              <a:lnSpc>
                <a:spcPct val="150000"/>
              </a:lnSpc>
              <a:spcBef>
                <a:spcPts val="600"/>
              </a:spcBef>
              <a:spcAft>
                <a:spcPts val="600"/>
              </a:spcAft>
            </a:pPr>
            <a:r>
              <a:rPr lang="fr-FR" sz="2000" dirty="0"/>
              <a:t>Le petit sapin était très malheureux. Surtout que les jeunes arbres qui l’entouraient se moquaient souvent de lui en lui répétant :</a:t>
            </a:r>
          </a:p>
          <a:p>
            <a:pPr algn="just">
              <a:lnSpc>
                <a:spcPct val="150000"/>
              </a:lnSpc>
              <a:spcBef>
                <a:spcPts val="600"/>
              </a:spcBef>
              <a:spcAft>
                <a:spcPts val="600"/>
              </a:spcAft>
            </a:pPr>
            <a:r>
              <a:rPr lang="fr-FR" sz="2000" dirty="0"/>
              <a:t>-	Ô le peureux-e, il a peur du froid et de la </a:t>
            </a:r>
            <a:r>
              <a:rPr lang="fr-FR" sz="2000" dirty="0" err="1"/>
              <a:t>neige-e</a:t>
            </a:r>
            <a:r>
              <a:rPr lang="fr-FR" sz="2000" dirty="0"/>
              <a:t> ! Il a peur du froid et de la </a:t>
            </a:r>
            <a:r>
              <a:rPr lang="fr-FR" sz="2000" dirty="0" err="1"/>
              <a:t>neige-e</a:t>
            </a:r>
            <a:r>
              <a:rPr lang="fr-FR" sz="2000" dirty="0"/>
              <a:t> !</a:t>
            </a:r>
          </a:p>
          <a:p>
            <a:pPr algn="just">
              <a:lnSpc>
                <a:spcPct val="150000"/>
              </a:lnSpc>
              <a:spcBef>
                <a:spcPts val="600"/>
              </a:spcBef>
              <a:spcAft>
                <a:spcPts val="600"/>
              </a:spcAft>
            </a:pPr>
            <a:r>
              <a:rPr lang="fr-FR" sz="2000" dirty="0"/>
              <a:t>Le petit sapin n’était pas peureux mais il était très fragile et quand il avait froid trop longtemps,  il s’enrhumait. Et, tous les hivers ça recommençait : </a:t>
            </a:r>
          </a:p>
          <a:p>
            <a:pPr algn="just">
              <a:lnSpc>
                <a:spcPct val="150000"/>
              </a:lnSpc>
              <a:spcBef>
                <a:spcPts val="600"/>
              </a:spcBef>
              <a:spcAft>
                <a:spcPts val="600"/>
              </a:spcAft>
            </a:pPr>
            <a:r>
              <a:rPr lang="fr-FR" sz="2000" dirty="0"/>
              <a:t>-	Atchoum, atchoum, atchoum ! répétait le petit sapin, chaque année, à la même époque.</a:t>
            </a:r>
          </a:p>
        </p:txBody>
      </p:sp>
      <p:sp>
        <p:nvSpPr>
          <p:cNvPr id="14" name="Forme libre : forme 13">
            <a:extLst>
              <a:ext uri="{FF2B5EF4-FFF2-40B4-BE49-F238E27FC236}">
                <a16:creationId xmlns:a16="http://schemas.microsoft.com/office/drawing/2014/main" id="{30185DA1-E675-4B0C-8960-66DDC00A1ED7}"/>
              </a:ext>
            </a:extLst>
          </p:cNvPr>
          <p:cNvSpPr/>
          <p:nvPr/>
        </p:nvSpPr>
        <p:spPr>
          <a:xfrm>
            <a:off x="3321698" y="3116424"/>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orme libre : forme 14">
            <a:extLst>
              <a:ext uri="{FF2B5EF4-FFF2-40B4-BE49-F238E27FC236}">
                <a16:creationId xmlns:a16="http://schemas.microsoft.com/office/drawing/2014/main" id="{22B3AE2C-35A0-4F3D-AE91-11196A2CC2A5}"/>
              </a:ext>
            </a:extLst>
          </p:cNvPr>
          <p:cNvSpPr/>
          <p:nvPr/>
        </p:nvSpPr>
        <p:spPr>
          <a:xfrm>
            <a:off x="3340359" y="3079102"/>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11" name="Bulle narrative : ronde 10">
            <a:extLst>
              <a:ext uri="{FF2B5EF4-FFF2-40B4-BE49-F238E27FC236}">
                <a16:creationId xmlns:a16="http://schemas.microsoft.com/office/drawing/2014/main" id="{F79A3570-58B8-405E-AB55-8317F9DDADC7}"/>
              </a:ext>
            </a:extLst>
          </p:cNvPr>
          <p:cNvSpPr/>
          <p:nvPr/>
        </p:nvSpPr>
        <p:spPr>
          <a:xfrm>
            <a:off x="2713598" y="317846"/>
            <a:ext cx="3319465" cy="630849"/>
          </a:xfrm>
          <a:prstGeom prst="wedgeEllipseCallout">
            <a:avLst>
              <a:gd name="adj1" fmla="val -43974"/>
              <a:gd name="adj2" fmla="val 16612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Corbel" panose="020B0503020204020204" pitchFamily="34" charset="0"/>
              </a:rPr>
              <a:t>Atchoum ! </a:t>
            </a:r>
            <a:r>
              <a:rPr lang="fr-FR" dirty="0" err="1">
                <a:solidFill>
                  <a:schemeClr val="tx1"/>
                </a:solidFill>
                <a:latin typeface="Corbel" panose="020B0503020204020204" pitchFamily="34" charset="0"/>
              </a:rPr>
              <a:t>Atchoum</a:t>
            </a:r>
            <a:r>
              <a:rPr lang="fr-FR" dirty="0">
                <a:solidFill>
                  <a:schemeClr val="tx1"/>
                </a:solidFill>
                <a:latin typeface="Corbel" panose="020B0503020204020204" pitchFamily="34" charset="0"/>
              </a:rPr>
              <a:t> !</a:t>
            </a:r>
          </a:p>
        </p:txBody>
      </p:sp>
    </p:spTree>
    <p:extLst>
      <p:ext uri="{BB962C8B-B14F-4D97-AF65-F5344CB8AC3E}">
        <p14:creationId xmlns:p14="http://schemas.microsoft.com/office/powerpoint/2010/main" val="900759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64F85993-FBF4-41C6-9C02-0D7F65354923}" type="slidenum">
              <a:rPr lang="fr-FR" smtClean="0"/>
              <a:t>5</a:t>
            </a:fld>
            <a:endParaRPr lang="fr-FR"/>
          </a:p>
        </p:txBody>
      </p:sp>
      <p:sp>
        <p:nvSpPr>
          <p:cNvPr id="2" name="Rectangle 1">
            <a:extLst>
              <a:ext uri="{FF2B5EF4-FFF2-40B4-BE49-F238E27FC236}">
                <a16:creationId xmlns:a16="http://schemas.microsoft.com/office/drawing/2014/main" id="{628B8AA0-FF2D-48C3-B834-DE024E10FCA1}"/>
              </a:ext>
            </a:extLst>
          </p:cNvPr>
          <p:cNvSpPr/>
          <p:nvPr/>
        </p:nvSpPr>
        <p:spPr>
          <a:xfrm>
            <a:off x="655982" y="4733487"/>
            <a:ext cx="5859118" cy="3891835"/>
          </a:xfrm>
          <a:prstGeom prst="rect">
            <a:avLst/>
          </a:prstGeom>
        </p:spPr>
        <p:txBody>
          <a:bodyPr wrap="square">
            <a:spAutoFit/>
          </a:bodyPr>
          <a:lstStyle/>
          <a:p>
            <a:pPr algn="just">
              <a:lnSpc>
                <a:spcPct val="150000"/>
              </a:lnSpc>
              <a:spcBef>
                <a:spcPts val="600"/>
              </a:spcBef>
              <a:spcAft>
                <a:spcPts val="600"/>
              </a:spcAft>
            </a:pPr>
            <a:r>
              <a:rPr lang="fr-FR" sz="2000" dirty="0"/>
              <a:t>Le plus vieux sapin de la forêt lui expliqua un jour qu'il ne fallait surtout pas craindre la neige car elle n’était pas dangereuse. Bien au contraire, comme une couverture, elle empêchait leurs aiguilles, leur pied et leurs racines de geler.</a:t>
            </a:r>
          </a:p>
          <a:p>
            <a:pPr algn="just">
              <a:lnSpc>
                <a:spcPct val="150000"/>
              </a:lnSpc>
              <a:spcBef>
                <a:spcPts val="600"/>
              </a:spcBef>
              <a:spcAft>
                <a:spcPts val="600"/>
              </a:spcAft>
            </a:pPr>
            <a:r>
              <a:rPr lang="fr-FR" sz="2000" dirty="0"/>
              <a:t>Mais le petit sapin ne voulait rien entendre et il souhaitait à tout prix se débarrasser de cette neige et de ce froid qui, chaque hiver, le rendaient malade. </a:t>
            </a:r>
          </a:p>
        </p:txBody>
      </p:sp>
      <p:sp>
        <p:nvSpPr>
          <p:cNvPr id="14" name="Forme libre : forme 13">
            <a:extLst>
              <a:ext uri="{FF2B5EF4-FFF2-40B4-BE49-F238E27FC236}">
                <a16:creationId xmlns:a16="http://schemas.microsoft.com/office/drawing/2014/main" id="{30185DA1-E675-4B0C-8960-66DDC00A1ED7}"/>
              </a:ext>
            </a:extLst>
          </p:cNvPr>
          <p:cNvSpPr/>
          <p:nvPr/>
        </p:nvSpPr>
        <p:spPr>
          <a:xfrm>
            <a:off x="3321698" y="3116424"/>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orme libre : forme 14">
            <a:extLst>
              <a:ext uri="{FF2B5EF4-FFF2-40B4-BE49-F238E27FC236}">
                <a16:creationId xmlns:a16="http://schemas.microsoft.com/office/drawing/2014/main" id="{22B3AE2C-35A0-4F3D-AE91-11196A2CC2A5}"/>
              </a:ext>
            </a:extLst>
          </p:cNvPr>
          <p:cNvSpPr/>
          <p:nvPr/>
        </p:nvSpPr>
        <p:spPr>
          <a:xfrm>
            <a:off x="3340359" y="3079102"/>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pic>
        <p:nvPicPr>
          <p:cNvPr id="7" name="Image 6">
            <a:extLst>
              <a:ext uri="{FF2B5EF4-FFF2-40B4-BE49-F238E27FC236}">
                <a16:creationId xmlns:a16="http://schemas.microsoft.com/office/drawing/2014/main" id="{4FFD82BE-90FE-4A6C-AB3E-95B3D2DDBC07}"/>
              </a:ext>
            </a:extLst>
          </p:cNvPr>
          <p:cNvPicPr>
            <a:picLocks noChangeAspect="1"/>
          </p:cNvPicPr>
          <p:nvPr/>
        </p:nvPicPr>
        <p:blipFill>
          <a:blip r:embed="rId2"/>
          <a:stretch>
            <a:fillRect/>
          </a:stretch>
        </p:blipFill>
        <p:spPr>
          <a:xfrm>
            <a:off x="3069531" y="549942"/>
            <a:ext cx="3445569" cy="3871700"/>
          </a:xfrm>
          <a:prstGeom prst="rect">
            <a:avLst/>
          </a:prstGeom>
        </p:spPr>
      </p:pic>
      <p:pic>
        <p:nvPicPr>
          <p:cNvPr id="10" name="Image 9">
            <a:extLst>
              <a:ext uri="{FF2B5EF4-FFF2-40B4-BE49-F238E27FC236}">
                <a16:creationId xmlns:a16="http://schemas.microsoft.com/office/drawing/2014/main" id="{C707BE4F-B06C-4F84-B465-0510C418C325}"/>
              </a:ext>
            </a:extLst>
          </p:cNvPr>
          <p:cNvPicPr>
            <a:picLocks noChangeAspect="1"/>
          </p:cNvPicPr>
          <p:nvPr/>
        </p:nvPicPr>
        <p:blipFill>
          <a:blip r:embed="rId2"/>
          <a:stretch>
            <a:fillRect/>
          </a:stretch>
        </p:blipFill>
        <p:spPr>
          <a:xfrm flipH="1">
            <a:off x="1484784" y="2559454"/>
            <a:ext cx="1268621" cy="1998753"/>
          </a:xfrm>
          <a:prstGeom prst="rect">
            <a:avLst/>
          </a:prstGeom>
        </p:spPr>
      </p:pic>
    </p:spTree>
    <p:extLst>
      <p:ext uri="{BB962C8B-B14F-4D97-AF65-F5344CB8AC3E}">
        <p14:creationId xmlns:p14="http://schemas.microsoft.com/office/powerpoint/2010/main" val="2516944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722182B-91B1-46B7-8002-933FBCFA78BC}"/>
              </a:ext>
            </a:extLst>
          </p:cNvPr>
          <p:cNvPicPr>
            <a:picLocks noChangeAspect="1"/>
          </p:cNvPicPr>
          <p:nvPr/>
        </p:nvPicPr>
        <p:blipFill>
          <a:blip r:embed="rId2"/>
          <a:stretch>
            <a:fillRect/>
          </a:stretch>
        </p:blipFill>
        <p:spPr>
          <a:xfrm flipH="1">
            <a:off x="791465" y="376565"/>
            <a:ext cx="3628215" cy="2708744"/>
          </a:xfrm>
          <a:prstGeom prst="rect">
            <a:avLst/>
          </a:prstGeom>
        </p:spPr>
      </p:pic>
      <p:sp>
        <p:nvSpPr>
          <p:cNvPr id="8" name="Espace réservé du numéro de diapositive 7"/>
          <p:cNvSpPr>
            <a:spLocks noGrp="1"/>
          </p:cNvSpPr>
          <p:nvPr>
            <p:ph type="sldNum" sz="quarter" idx="12"/>
          </p:nvPr>
        </p:nvSpPr>
        <p:spPr/>
        <p:txBody>
          <a:bodyPr/>
          <a:lstStyle/>
          <a:p>
            <a:fld id="{64F85993-FBF4-41C6-9C02-0D7F65354923}" type="slidenum">
              <a:rPr lang="fr-FR" smtClean="0"/>
              <a:t>6</a:t>
            </a:fld>
            <a:endParaRPr lang="fr-FR"/>
          </a:p>
        </p:txBody>
      </p:sp>
      <p:sp>
        <p:nvSpPr>
          <p:cNvPr id="2" name="Rectangle 1">
            <a:extLst>
              <a:ext uri="{FF2B5EF4-FFF2-40B4-BE49-F238E27FC236}">
                <a16:creationId xmlns:a16="http://schemas.microsoft.com/office/drawing/2014/main" id="{628B8AA0-FF2D-48C3-B834-DE024E10FCA1}"/>
              </a:ext>
            </a:extLst>
          </p:cNvPr>
          <p:cNvSpPr/>
          <p:nvPr/>
        </p:nvSpPr>
        <p:spPr>
          <a:xfrm>
            <a:off x="499441" y="5116881"/>
            <a:ext cx="5859118" cy="3430170"/>
          </a:xfrm>
          <a:prstGeom prst="rect">
            <a:avLst/>
          </a:prstGeom>
        </p:spPr>
        <p:txBody>
          <a:bodyPr wrap="square">
            <a:spAutoFit/>
          </a:bodyPr>
          <a:lstStyle/>
          <a:p>
            <a:pPr algn="just">
              <a:lnSpc>
                <a:spcPct val="150000"/>
              </a:lnSpc>
              <a:spcBef>
                <a:spcPts val="600"/>
              </a:spcBef>
              <a:spcAft>
                <a:spcPts val="600"/>
              </a:spcAft>
            </a:pPr>
            <a:r>
              <a:rPr lang="fr-FR" sz="2000" dirty="0"/>
              <a:t>Un soir, la nuit tomba tôt comme elle le fait ici, dans les montagnes en hiver et il s'endormit. Dans son sommeil, il fît le très beau rêve de se retrouver dans un lieu où l’hiver n’existerait plus, où il ne ferait jamais froid.</a:t>
            </a:r>
          </a:p>
          <a:p>
            <a:pPr algn="just">
              <a:lnSpc>
                <a:spcPct val="150000"/>
              </a:lnSpc>
              <a:spcBef>
                <a:spcPts val="600"/>
              </a:spcBef>
              <a:spcAft>
                <a:spcPts val="600"/>
              </a:spcAft>
            </a:pPr>
            <a:r>
              <a:rPr lang="fr-FR" sz="2000" dirty="0"/>
              <a:t>Mais, ce n’était qu’un rêve car, le matin suivant, quand le soleil se leva, le petit sapin était encore frigorifié.</a:t>
            </a:r>
          </a:p>
        </p:txBody>
      </p:sp>
      <p:sp>
        <p:nvSpPr>
          <p:cNvPr id="14" name="Forme libre : forme 13">
            <a:extLst>
              <a:ext uri="{FF2B5EF4-FFF2-40B4-BE49-F238E27FC236}">
                <a16:creationId xmlns:a16="http://schemas.microsoft.com/office/drawing/2014/main" id="{30185DA1-E675-4B0C-8960-66DDC00A1ED7}"/>
              </a:ext>
            </a:extLst>
          </p:cNvPr>
          <p:cNvSpPr/>
          <p:nvPr/>
        </p:nvSpPr>
        <p:spPr>
          <a:xfrm>
            <a:off x="3321698" y="3116424"/>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orme libre : forme 14">
            <a:extLst>
              <a:ext uri="{FF2B5EF4-FFF2-40B4-BE49-F238E27FC236}">
                <a16:creationId xmlns:a16="http://schemas.microsoft.com/office/drawing/2014/main" id="{22B3AE2C-35A0-4F3D-AE91-11196A2CC2A5}"/>
              </a:ext>
            </a:extLst>
          </p:cNvPr>
          <p:cNvSpPr/>
          <p:nvPr/>
        </p:nvSpPr>
        <p:spPr>
          <a:xfrm>
            <a:off x="3340359" y="3079102"/>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pic>
        <p:nvPicPr>
          <p:cNvPr id="16" name="Image 15">
            <a:extLst>
              <a:ext uri="{FF2B5EF4-FFF2-40B4-BE49-F238E27FC236}">
                <a16:creationId xmlns:a16="http://schemas.microsoft.com/office/drawing/2014/main" id="{419D3B7E-AB56-4EC1-B507-2B48D1140813}"/>
              </a:ext>
            </a:extLst>
          </p:cNvPr>
          <p:cNvPicPr>
            <a:picLocks noChangeAspect="1"/>
          </p:cNvPicPr>
          <p:nvPr/>
        </p:nvPicPr>
        <p:blipFill rotWithShape="1">
          <a:blip r:embed="rId2"/>
          <a:srcRect l="54429" b="12904"/>
          <a:stretch/>
        </p:blipFill>
        <p:spPr>
          <a:xfrm flipH="1">
            <a:off x="4703644" y="478465"/>
            <a:ext cx="1469672" cy="1929197"/>
          </a:xfrm>
          <a:prstGeom prst="rect">
            <a:avLst/>
          </a:prstGeom>
        </p:spPr>
      </p:pic>
      <p:pic>
        <p:nvPicPr>
          <p:cNvPr id="5" name="Image 4">
            <a:extLst>
              <a:ext uri="{FF2B5EF4-FFF2-40B4-BE49-F238E27FC236}">
                <a16:creationId xmlns:a16="http://schemas.microsoft.com/office/drawing/2014/main" id="{4EBDD200-F074-43CE-B978-180CD100D15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439" b="98476" l="0" r="100000">
                        <a14:foregroundMark x1="50000" y1="86585" x2="70673" y2="25000"/>
                        <a14:foregroundMark x1="27885" y1="78049" x2="66346" y2="22866"/>
                        <a14:foregroundMark x1="22115" y1="72561" x2="51442" y2="25915"/>
                        <a14:foregroundMark x1="76442" y1="78963" x2="75000" y2="22866"/>
                        <a14:foregroundMark x1="29327" y1="35976" x2="58654" y2="16463"/>
                        <a14:foregroundMark x1="79327" y1="76220" x2="80769" y2="36890"/>
                        <a14:foregroundMark x1="84135" y1="69512" x2="92788" y2="40854"/>
                        <a14:foregroundMark x1="84135" y1="81707" x2="17788" y2="76220"/>
                        <a14:foregroundMark x1="13462" y1="67683" x2="25000" y2="30488"/>
                        <a14:foregroundMark x1="55769" y1="73476" x2="48558" y2="49085"/>
                        <a14:foregroundMark x1="89904" y1="40854" x2="76442" y2="29573"/>
                      </a14:backgroundRemoval>
                    </a14:imgEffect>
                  </a14:imgLayer>
                </a14:imgProps>
              </a:ext>
            </a:extLst>
          </a:blip>
          <a:stretch>
            <a:fillRect/>
          </a:stretch>
        </p:blipFill>
        <p:spPr>
          <a:xfrm>
            <a:off x="3801884" y="2409574"/>
            <a:ext cx="1469672" cy="2317559"/>
          </a:xfrm>
          <a:prstGeom prst="rect">
            <a:avLst/>
          </a:prstGeom>
        </p:spPr>
      </p:pic>
    </p:spTree>
    <p:extLst>
      <p:ext uri="{BB962C8B-B14F-4D97-AF65-F5344CB8AC3E}">
        <p14:creationId xmlns:p14="http://schemas.microsoft.com/office/powerpoint/2010/main" val="3204005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64F85993-FBF4-41C6-9C02-0D7F65354923}" type="slidenum">
              <a:rPr lang="fr-FR" smtClean="0"/>
              <a:t>7</a:t>
            </a:fld>
            <a:endParaRPr lang="fr-FR"/>
          </a:p>
        </p:txBody>
      </p:sp>
      <p:sp>
        <p:nvSpPr>
          <p:cNvPr id="2" name="Rectangle 1">
            <a:extLst>
              <a:ext uri="{FF2B5EF4-FFF2-40B4-BE49-F238E27FC236}">
                <a16:creationId xmlns:a16="http://schemas.microsoft.com/office/drawing/2014/main" id="{628B8AA0-FF2D-48C3-B834-DE024E10FCA1}"/>
              </a:ext>
            </a:extLst>
          </p:cNvPr>
          <p:cNvSpPr/>
          <p:nvPr/>
        </p:nvSpPr>
        <p:spPr>
          <a:xfrm>
            <a:off x="655982" y="4717666"/>
            <a:ext cx="5859118" cy="3891835"/>
          </a:xfrm>
          <a:prstGeom prst="rect">
            <a:avLst/>
          </a:prstGeom>
        </p:spPr>
        <p:txBody>
          <a:bodyPr wrap="square">
            <a:spAutoFit/>
          </a:bodyPr>
          <a:lstStyle/>
          <a:p>
            <a:pPr algn="just">
              <a:lnSpc>
                <a:spcPct val="150000"/>
              </a:lnSpc>
              <a:spcBef>
                <a:spcPts val="600"/>
              </a:spcBef>
              <a:spcAft>
                <a:spcPts val="600"/>
              </a:spcAft>
            </a:pPr>
            <a:r>
              <a:rPr lang="fr-FR" sz="2000" dirty="0"/>
              <a:t>Alors, pendant la journée, il fit le vœu de trouver une solution pour partir et quitter à tout jamais ce maudit lieu de souffrance. Les fées de la forêt de </a:t>
            </a:r>
            <a:r>
              <a:rPr lang="fr-FR" sz="2000" dirty="0" err="1"/>
              <a:t>Saoû</a:t>
            </a:r>
            <a:r>
              <a:rPr lang="fr-FR" sz="2000" dirty="0"/>
              <a:t> l’entendirent.</a:t>
            </a:r>
          </a:p>
          <a:p>
            <a:pPr algn="just">
              <a:lnSpc>
                <a:spcPct val="150000"/>
              </a:lnSpc>
              <a:spcBef>
                <a:spcPts val="600"/>
              </a:spcBef>
              <a:spcAft>
                <a:spcPts val="600"/>
              </a:spcAft>
            </a:pPr>
            <a:r>
              <a:rPr lang="fr-FR" sz="2000" dirty="0"/>
              <a:t>Quelques jours avant Noël, un homme vint pour le déterrer avec ses racines et l’emporter avec lui dans une grande ville du sud, très loin, dans un endroit où le grand froid n’existe presque plus.</a:t>
            </a:r>
          </a:p>
        </p:txBody>
      </p:sp>
      <p:sp>
        <p:nvSpPr>
          <p:cNvPr id="14" name="Forme libre : forme 13">
            <a:extLst>
              <a:ext uri="{FF2B5EF4-FFF2-40B4-BE49-F238E27FC236}">
                <a16:creationId xmlns:a16="http://schemas.microsoft.com/office/drawing/2014/main" id="{30185DA1-E675-4B0C-8960-66DDC00A1ED7}"/>
              </a:ext>
            </a:extLst>
          </p:cNvPr>
          <p:cNvSpPr/>
          <p:nvPr/>
        </p:nvSpPr>
        <p:spPr>
          <a:xfrm>
            <a:off x="3321698" y="3116424"/>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orme libre : forme 14">
            <a:extLst>
              <a:ext uri="{FF2B5EF4-FFF2-40B4-BE49-F238E27FC236}">
                <a16:creationId xmlns:a16="http://schemas.microsoft.com/office/drawing/2014/main" id="{22B3AE2C-35A0-4F3D-AE91-11196A2CC2A5}"/>
              </a:ext>
            </a:extLst>
          </p:cNvPr>
          <p:cNvSpPr/>
          <p:nvPr/>
        </p:nvSpPr>
        <p:spPr>
          <a:xfrm>
            <a:off x="3340359" y="3079102"/>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pic>
        <p:nvPicPr>
          <p:cNvPr id="6" name="Image 5">
            <a:extLst>
              <a:ext uri="{FF2B5EF4-FFF2-40B4-BE49-F238E27FC236}">
                <a16:creationId xmlns:a16="http://schemas.microsoft.com/office/drawing/2014/main" id="{04868020-AD1B-4FA7-A2AA-B489DB5C56B4}"/>
              </a:ext>
            </a:extLst>
          </p:cNvPr>
          <p:cNvPicPr>
            <a:picLocks noChangeAspect="1"/>
          </p:cNvPicPr>
          <p:nvPr/>
        </p:nvPicPr>
        <p:blipFill rotWithShape="1">
          <a:blip r:embed="rId2"/>
          <a:srcRect b="11550"/>
          <a:stretch/>
        </p:blipFill>
        <p:spPr>
          <a:xfrm>
            <a:off x="1866598" y="518678"/>
            <a:ext cx="3124803" cy="3814331"/>
          </a:xfrm>
          <a:prstGeom prst="rect">
            <a:avLst/>
          </a:prstGeom>
        </p:spPr>
      </p:pic>
    </p:spTree>
    <p:extLst>
      <p:ext uri="{BB962C8B-B14F-4D97-AF65-F5344CB8AC3E}">
        <p14:creationId xmlns:p14="http://schemas.microsoft.com/office/powerpoint/2010/main" val="325588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960DE32-D88A-477C-85CA-B40B7E04C24B}"/>
              </a:ext>
            </a:extLst>
          </p:cNvPr>
          <p:cNvPicPr>
            <a:picLocks noChangeAspect="1"/>
          </p:cNvPicPr>
          <p:nvPr/>
        </p:nvPicPr>
        <p:blipFill>
          <a:blip r:embed="rId2"/>
          <a:stretch>
            <a:fillRect/>
          </a:stretch>
        </p:blipFill>
        <p:spPr>
          <a:xfrm flipH="1">
            <a:off x="789876" y="3676399"/>
            <a:ext cx="1961066" cy="1379986"/>
          </a:xfrm>
          <a:prstGeom prst="rect">
            <a:avLst/>
          </a:prstGeom>
        </p:spPr>
      </p:pic>
      <p:pic>
        <p:nvPicPr>
          <p:cNvPr id="5" name="Image 4">
            <a:extLst>
              <a:ext uri="{FF2B5EF4-FFF2-40B4-BE49-F238E27FC236}">
                <a16:creationId xmlns:a16="http://schemas.microsoft.com/office/drawing/2014/main" id="{7C2BF8B4-020D-4BE9-9FAC-AE206306C68C}"/>
              </a:ext>
            </a:extLst>
          </p:cNvPr>
          <p:cNvPicPr>
            <a:picLocks noChangeAspect="1"/>
          </p:cNvPicPr>
          <p:nvPr/>
        </p:nvPicPr>
        <p:blipFill>
          <a:blip r:embed="rId2"/>
          <a:stretch>
            <a:fillRect/>
          </a:stretch>
        </p:blipFill>
        <p:spPr>
          <a:xfrm>
            <a:off x="4161859" y="3535908"/>
            <a:ext cx="2135138" cy="1520477"/>
          </a:xfrm>
          <a:prstGeom prst="rect">
            <a:avLst/>
          </a:prstGeom>
        </p:spPr>
      </p:pic>
      <p:sp>
        <p:nvSpPr>
          <p:cNvPr id="8" name="Espace réservé du numéro de diapositive 7"/>
          <p:cNvSpPr>
            <a:spLocks noGrp="1"/>
          </p:cNvSpPr>
          <p:nvPr>
            <p:ph type="sldNum" sz="quarter" idx="12"/>
          </p:nvPr>
        </p:nvSpPr>
        <p:spPr/>
        <p:txBody>
          <a:bodyPr/>
          <a:lstStyle/>
          <a:p>
            <a:fld id="{64F85993-FBF4-41C6-9C02-0D7F65354923}" type="slidenum">
              <a:rPr lang="fr-FR" smtClean="0"/>
              <a:t>8</a:t>
            </a:fld>
            <a:endParaRPr lang="fr-FR"/>
          </a:p>
        </p:txBody>
      </p:sp>
      <p:sp>
        <p:nvSpPr>
          <p:cNvPr id="2" name="Rectangle 1">
            <a:extLst>
              <a:ext uri="{FF2B5EF4-FFF2-40B4-BE49-F238E27FC236}">
                <a16:creationId xmlns:a16="http://schemas.microsoft.com/office/drawing/2014/main" id="{628B8AA0-FF2D-48C3-B834-DE024E10FCA1}"/>
              </a:ext>
            </a:extLst>
          </p:cNvPr>
          <p:cNvSpPr/>
          <p:nvPr/>
        </p:nvSpPr>
        <p:spPr>
          <a:xfrm>
            <a:off x="467608" y="5623194"/>
            <a:ext cx="5859118" cy="2968505"/>
          </a:xfrm>
          <a:prstGeom prst="rect">
            <a:avLst/>
          </a:prstGeom>
        </p:spPr>
        <p:txBody>
          <a:bodyPr wrap="square">
            <a:spAutoFit/>
          </a:bodyPr>
          <a:lstStyle/>
          <a:p>
            <a:pPr algn="just">
              <a:lnSpc>
                <a:spcPct val="150000"/>
              </a:lnSpc>
              <a:spcBef>
                <a:spcPts val="600"/>
              </a:spcBef>
              <a:spcAft>
                <a:spcPts val="600"/>
              </a:spcAft>
            </a:pPr>
            <a:r>
              <a:rPr lang="fr-FR" sz="2000" dirty="0"/>
              <a:t>Puis, pendant quelques jours, ce fut la fête. Comme un roi, magnifiquement décoré et entouré d’une multitude de cadeaux, il trôna dans une belle salle à manger agréablement chauffée.</a:t>
            </a:r>
          </a:p>
          <a:p>
            <a:pPr algn="just">
              <a:lnSpc>
                <a:spcPct val="150000"/>
              </a:lnSpc>
              <a:spcBef>
                <a:spcPts val="600"/>
              </a:spcBef>
              <a:spcAft>
                <a:spcPts val="600"/>
              </a:spcAft>
            </a:pPr>
            <a:r>
              <a:rPr lang="fr-FR" sz="2000" dirty="0"/>
              <a:t>Mais les rêves, même les plus beaux, ne durent qu’un moment.</a:t>
            </a:r>
          </a:p>
        </p:txBody>
      </p:sp>
      <p:sp>
        <p:nvSpPr>
          <p:cNvPr id="14" name="Forme libre : forme 13">
            <a:extLst>
              <a:ext uri="{FF2B5EF4-FFF2-40B4-BE49-F238E27FC236}">
                <a16:creationId xmlns:a16="http://schemas.microsoft.com/office/drawing/2014/main" id="{30185DA1-E675-4B0C-8960-66DDC00A1ED7}"/>
              </a:ext>
            </a:extLst>
          </p:cNvPr>
          <p:cNvSpPr/>
          <p:nvPr/>
        </p:nvSpPr>
        <p:spPr>
          <a:xfrm>
            <a:off x="3321698" y="3116424"/>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orme libre : forme 14">
            <a:extLst>
              <a:ext uri="{FF2B5EF4-FFF2-40B4-BE49-F238E27FC236}">
                <a16:creationId xmlns:a16="http://schemas.microsoft.com/office/drawing/2014/main" id="{22B3AE2C-35A0-4F3D-AE91-11196A2CC2A5}"/>
              </a:ext>
            </a:extLst>
          </p:cNvPr>
          <p:cNvSpPr/>
          <p:nvPr/>
        </p:nvSpPr>
        <p:spPr>
          <a:xfrm>
            <a:off x="3340359" y="3079102"/>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pic>
        <p:nvPicPr>
          <p:cNvPr id="3" name="Image 2">
            <a:extLst>
              <a:ext uri="{FF2B5EF4-FFF2-40B4-BE49-F238E27FC236}">
                <a16:creationId xmlns:a16="http://schemas.microsoft.com/office/drawing/2014/main" id="{E72DECE2-914C-4E19-A23B-A11318C496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56" b="100000" l="10000" r="90000">
                        <a14:foregroundMark x1="51000" y1="15111" x2="48250" y2="93689"/>
                        <a14:foregroundMark x1="25500" y1="68978" x2="26000" y2="64533"/>
                        <a14:foregroundMark x1="55750" y1="71378" x2="80125" y2="71822"/>
                        <a14:foregroundMark x1="47750" y1="68533" x2="27000" y2="69422"/>
                        <a14:foregroundMark x1="36625" y1="53156" x2="36625" y2="50756"/>
                      </a14:backgroundRemoval>
                    </a14:imgEffect>
                  </a14:imgLayer>
                </a14:imgProps>
              </a:ext>
            </a:extLst>
          </a:blip>
          <a:stretch>
            <a:fillRect/>
          </a:stretch>
        </p:blipFill>
        <p:spPr>
          <a:xfrm>
            <a:off x="1610632" y="216110"/>
            <a:ext cx="3513611" cy="4605991"/>
          </a:xfrm>
          <a:prstGeom prst="rect">
            <a:avLst/>
          </a:prstGeom>
        </p:spPr>
      </p:pic>
    </p:spTree>
    <p:extLst>
      <p:ext uri="{BB962C8B-B14F-4D97-AF65-F5344CB8AC3E}">
        <p14:creationId xmlns:p14="http://schemas.microsoft.com/office/powerpoint/2010/main" val="1526741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64F85993-FBF4-41C6-9C02-0D7F65354923}" type="slidenum">
              <a:rPr lang="fr-FR" smtClean="0"/>
              <a:t>9</a:t>
            </a:fld>
            <a:endParaRPr lang="fr-FR"/>
          </a:p>
        </p:txBody>
      </p:sp>
      <p:sp>
        <p:nvSpPr>
          <p:cNvPr id="2" name="Rectangle 1">
            <a:extLst>
              <a:ext uri="{FF2B5EF4-FFF2-40B4-BE49-F238E27FC236}">
                <a16:creationId xmlns:a16="http://schemas.microsoft.com/office/drawing/2014/main" id="{628B8AA0-FF2D-48C3-B834-DE024E10FCA1}"/>
              </a:ext>
            </a:extLst>
          </p:cNvPr>
          <p:cNvSpPr/>
          <p:nvPr/>
        </p:nvSpPr>
        <p:spPr>
          <a:xfrm>
            <a:off x="499437" y="3779411"/>
            <a:ext cx="5859118" cy="4969053"/>
          </a:xfrm>
          <a:prstGeom prst="rect">
            <a:avLst/>
          </a:prstGeom>
        </p:spPr>
        <p:txBody>
          <a:bodyPr wrap="square">
            <a:spAutoFit/>
          </a:bodyPr>
          <a:lstStyle/>
          <a:p>
            <a:pPr algn="just">
              <a:lnSpc>
                <a:spcPct val="150000"/>
              </a:lnSpc>
              <a:spcBef>
                <a:spcPts val="600"/>
              </a:spcBef>
              <a:spcAft>
                <a:spcPts val="600"/>
              </a:spcAft>
            </a:pPr>
            <a:r>
              <a:rPr lang="fr-FR" sz="2000" dirty="0"/>
              <a:t>Quand la fête fut terminée, il se retrouva sur un minuscule balcon, tout seul, sans ornement, asséché, de nombreuses aiguilles arrachées, planté dans un pot inconfortable, loin des siens qui lui manquaient désormais terriblement. </a:t>
            </a:r>
          </a:p>
          <a:p>
            <a:pPr algn="just">
              <a:lnSpc>
                <a:spcPct val="150000"/>
              </a:lnSpc>
              <a:spcBef>
                <a:spcPts val="600"/>
              </a:spcBef>
              <a:spcAft>
                <a:spcPts val="600"/>
              </a:spcAft>
            </a:pPr>
            <a:r>
              <a:rPr lang="fr-FR" sz="2000" dirty="0"/>
              <a:t>Et, à quoi se résume sa vie aujourd’hui entre deux fêtes de Noël ?</a:t>
            </a:r>
          </a:p>
          <a:p>
            <a:pPr algn="just">
              <a:lnSpc>
                <a:spcPct val="150000"/>
              </a:lnSpc>
              <a:spcBef>
                <a:spcPts val="600"/>
              </a:spcBef>
              <a:spcAft>
                <a:spcPts val="600"/>
              </a:spcAft>
            </a:pPr>
            <a:r>
              <a:rPr lang="fr-FR" sz="2000" dirty="0"/>
              <a:t>A un vilain chien qui lève la patte sur lui presque tous les matins pour l’arroser et à des enfants taquins qui lui arrachent ses cônes pour s’amuser.</a:t>
            </a:r>
          </a:p>
        </p:txBody>
      </p:sp>
      <p:sp>
        <p:nvSpPr>
          <p:cNvPr id="14" name="Forme libre : forme 13">
            <a:extLst>
              <a:ext uri="{FF2B5EF4-FFF2-40B4-BE49-F238E27FC236}">
                <a16:creationId xmlns:a16="http://schemas.microsoft.com/office/drawing/2014/main" id="{30185DA1-E675-4B0C-8960-66DDC00A1ED7}"/>
              </a:ext>
            </a:extLst>
          </p:cNvPr>
          <p:cNvSpPr/>
          <p:nvPr/>
        </p:nvSpPr>
        <p:spPr>
          <a:xfrm>
            <a:off x="3321698" y="3116424"/>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orme libre : forme 14">
            <a:extLst>
              <a:ext uri="{FF2B5EF4-FFF2-40B4-BE49-F238E27FC236}">
                <a16:creationId xmlns:a16="http://schemas.microsoft.com/office/drawing/2014/main" id="{22B3AE2C-35A0-4F3D-AE91-11196A2CC2A5}"/>
              </a:ext>
            </a:extLst>
          </p:cNvPr>
          <p:cNvSpPr/>
          <p:nvPr/>
        </p:nvSpPr>
        <p:spPr>
          <a:xfrm>
            <a:off x="3340359" y="3079102"/>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pic>
        <p:nvPicPr>
          <p:cNvPr id="9" name="Image 8">
            <a:extLst>
              <a:ext uri="{FF2B5EF4-FFF2-40B4-BE49-F238E27FC236}">
                <a16:creationId xmlns:a16="http://schemas.microsoft.com/office/drawing/2014/main" id="{F8D35DEC-3B3F-4445-90EB-BCAEB5993820}"/>
              </a:ext>
            </a:extLst>
          </p:cNvPr>
          <p:cNvPicPr>
            <a:picLocks noChangeAspect="1"/>
          </p:cNvPicPr>
          <p:nvPr/>
        </p:nvPicPr>
        <p:blipFill>
          <a:blip r:embed="rId2"/>
          <a:stretch>
            <a:fillRect/>
          </a:stretch>
        </p:blipFill>
        <p:spPr>
          <a:xfrm>
            <a:off x="2708920" y="395536"/>
            <a:ext cx="2137471" cy="2520280"/>
          </a:xfrm>
          <a:prstGeom prst="rect">
            <a:avLst/>
          </a:prstGeom>
        </p:spPr>
      </p:pic>
      <p:pic>
        <p:nvPicPr>
          <p:cNvPr id="4" name="Image 3">
            <a:extLst>
              <a:ext uri="{FF2B5EF4-FFF2-40B4-BE49-F238E27FC236}">
                <a16:creationId xmlns:a16="http://schemas.microsoft.com/office/drawing/2014/main" id="{F056A243-AC81-4A8B-AE46-7E8E663899E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293" r="100000">
                        <a14:foregroundMark x1="80078" y1="34417" x2="98828" y2="43977"/>
                        <a14:foregroundMark x1="73535" y1="48375" x2="75391" y2="45124"/>
                        <a14:foregroundMark x1="71582" y1="57935" x2="74316" y2="51625"/>
                        <a14:foregroundMark x1="97461" y1="22753" x2="91992" y2="16826"/>
                        <a14:backgroundMark x1="3027" y1="95793" x2="13867" y2="60038"/>
                        <a14:backgroundMark x1="35645" y1="10516" x2="80859" y2="4780"/>
                        <a14:backgroundMark x1="5469" y1="7839" x2="7617" y2="3059"/>
                        <a14:backgroundMark x1="65625" y1="71702" x2="89551" y2="76099"/>
                        <a14:backgroundMark x1="75391" y1="38241" x2="78418" y2="39197"/>
                      </a14:backgroundRemoval>
                    </a14:imgEffect>
                  </a14:imgLayer>
                </a14:imgProps>
              </a:ext>
            </a:extLst>
          </a:blip>
          <a:stretch>
            <a:fillRect/>
          </a:stretch>
        </p:blipFill>
        <p:spPr>
          <a:xfrm>
            <a:off x="1579561" y="2267744"/>
            <a:ext cx="2137471" cy="1091697"/>
          </a:xfrm>
          <a:prstGeom prst="rect">
            <a:avLst/>
          </a:prstGeom>
        </p:spPr>
      </p:pic>
      <p:sp>
        <p:nvSpPr>
          <p:cNvPr id="10" name="Trapèze 9">
            <a:extLst>
              <a:ext uri="{FF2B5EF4-FFF2-40B4-BE49-F238E27FC236}">
                <a16:creationId xmlns:a16="http://schemas.microsoft.com/office/drawing/2014/main" id="{94AE8CE9-47E9-421D-91B7-FBA098DEA34D}"/>
              </a:ext>
            </a:extLst>
          </p:cNvPr>
          <p:cNvSpPr/>
          <p:nvPr/>
        </p:nvSpPr>
        <p:spPr>
          <a:xfrm rot="10800000">
            <a:off x="3428997" y="2796654"/>
            <a:ext cx="720081" cy="407193"/>
          </a:xfrm>
          <a:prstGeom prst="trapezoid">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9152172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4502</TotalTime>
  <Words>576</Words>
  <Application>Microsoft Office PowerPoint</Application>
  <PresentationFormat>Affichage à l'écran (4:3)</PresentationFormat>
  <Paragraphs>40</Paragraphs>
  <Slides>10</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10</vt:i4>
      </vt:variant>
    </vt:vector>
  </HeadingPairs>
  <TitlesOfParts>
    <vt:vector size="15" baseType="lpstr">
      <vt:lpstr>Arial</vt:lpstr>
      <vt:lpstr>Calibri</vt:lpstr>
      <vt:lpstr>Corbel</vt:lpstr>
      <vt:lpstr>Gill Sans Ultra Bold</vt:lpstr>
      <vt:lpstr>Thème Office</vt:lpstr>
      <vt:lpstr>LE PETIT SAPIN MALHEUREUX</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Peau d’Âne</dc:title>
  <dc:creator>Dominique LOUISOR-LANDY</dc:creator>
  <cp:lastModifiedBy>Sylvie et Christian Barnier</cp:lastModifiedBy>
  <cp:revision>278</cp:revision>
  <dcterms:created xsi:type="dcterms:W3CDTF">2018-09-15T13:05:08Z</dcterms:created>
  <dcterms:modified xsi:type="dcterms:W3CDTF">2021-12-17T20:51:32Z</dcterms:modified>
</cp:coreProperties>
</file>